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7" r:id="rId3"/>
    <p:sldId id="257" r:id="rId4"/>
    <p:sldId id="269" r:id="rId5"/>
    <p:sldId id="260" r:id="rId6"/>
    <p:sldId id="270" r:id="rId7"/>
    <p:sldId id="272" r:id="rId8"/>
    <p:sldId id="271" r:id="rId9"/>
    <p:sldId id="273" r:id="rId10"/>
    <p:sldId id="274" r:id="rId11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982" autoAdjust="0"/>
  </p:normalViewPr>
  <p:slideViewPr>
    <p:cSldViewPr>
      <p:cViewPr>
        <p:scale>
          <a:sx n="100" d="100"/>
          <a:sy n="100" d="100"/>
        </p:scale>
        <p:origin x="-702" y="-2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4A5A0-A62C-5E48-9B29-6ED93C63E593}" type="doc">
      <dgm:prSet loTypeId="urn:microsoft.com/office/officeart/2005/8/layout/vList3#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CA8B6C-0B53-EA4B-99B9-0C8AC0B0B5B4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pPr marL="180000" algn="r"/>
          <a:r>
            <a:rPr lang="ru-RU" sz="1400" dirty="0" smtClean="0">
              <a:solidFill>
                <a:schemeClr val="tx2"/>
              </a:solidFill>
              <a:latin typeface="+mn-lt"/>
              <a:cs typeface="Arial"/>
            </a:rPr>
            <a:t>  Приведение в соответствие обязательным требованиям в сфере ИБ (ФЗ 152, НПЦ, </a:t>
          </a:r>
          <a:r>
            <a:rPr lang="en-US" sz="1400" dirty="0" smtClean="0">
              <a:solidFill>
                <a:schemeClr val="tx2"/>
              </a:solidFill>
              <a:latin typeface="+mn-lt"/>
              <a:cs typeface="Arial"/>
            </a:rPr>
            <a:t>PCI DSS</a:t>
          </a:r>
          <a:r>
            <a:rPr lang="ru-RU" sz="1400" dirty="0" smtClean="0">
              <a:solidFill>
                <a:schemeClr val="tx2"/>
              </a:solidFill>
              <a:latin typeface="+mn-lt"/>
              <a:cs typeface="Arial"/>
            </a:rPr>
            <a:t>) </a:t>
          </a:r>
          <a:endParaRPr lang="en-US" sz="1400" dirty="0">
            <a:solidFill>
              <a:schemeClr val="tx2"/>
            </a:solidFill>
            <a:latin typeface="+mn-lt"/>
            <a:cs typeface="Arial"/>
          </a:endParaRPr>
        </a:p>
      </dgm:t>
    </dgm:pt>
    <dgm:pt modelId="{9EF8901A-F198-324E-BB8C-6962C27190F4}" type="parTrans" cxnId="{6BA5A522-5FC7-B841-A451-764E7A97A21A}">
      <dgm:prSet/>
      <dgm:spPr/>
      <dgm:t>
        <a:bodyPr/>
        <a:lstStyle/>
        <a:p>
          <a:pPr algn="l"/>
          <a:endParaRPr lang="en-US"/>
        </a:p>
      </dgm:t>
    </dgm:pt>
    <dgm:pt modelId="{84F1DEA6-1B7B-C94E-A34C-E20F05040416}" type="sibTrans" cxnId="{6BA5A522-5FC7-B841-A451-764E7A97A21A}">
      <dgm:prSet/>
      <dgm:spPr/>
      <dgm:t>
        <a:bodyPr/>
        <a:lstStyle/>
        <a:p>
          <a:pPr algn="l"/>
          <a:endParaRPr lang="en-US"/>
        </a:p>
      </dgm:t>
    </dgm:pt>
    <dgm:pt modelId="{F6051DEB-FEBB-2148-A329-E6F15F3C2975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pPr marL="180000" algn="r"/>
          <a:r>
            <a:rPr lang="ru-RU" sz="1400" dirty="0" smtClean="0">
              <a:solidFill>
                <a:schemeClr val="tx2"/>
              </a:solidFill>
              <a:latin typeface="+mn-lt"/>
              <a:cs typeface="Arial"/>
            </a:rPr>
            <a:t>Внедрение стандартов и лучших практик в области ИТ, ИБ и обеспечения непрерывности деятельности (</a:t>
          </a:r>
          <a:r>
            <a:rPr lang="en-US" sz="1400" dirty="0" smtClean="0">
              <a:solidFill>
                <a:schemeClr val="tx2"/>
              </a:solidFill>
              <a:latin typeface="+mn-lt"/>
              <a:cs typeface="Arial"/>
            </a:rPr>
            <a:t>ISO 27001, 270000-1, 22301, </a:t>
          </a:r>
          <a:r>
            <a:rPr lang="ru-RU" sz="1400" dirty="0" smtClean="0">
              <a:solidFill>
                <a:schemeClr val="tx2"/>
              </a:solidFill>
              <a:latin typeface="+mn-lt"/>
              <a:cs typeface="Arial"/>
            </a:rPr>
            <a:t>СТО БР, внедрение отдельных процессов управления</a:t>
          </a:r>
          <a:r>
            <a:rPr lang="en-US" sz="1400" dirty="0" smtClean="0">
              <a:solidFill>
                <a:schemeClr val="tx2"/>
              </a:solidFill>
              <a:latin typeface="+mn-lt"/>
              <a:cs typeface="Arial"/>
            </a:rPr>
            <a:t> </a:t>
          </a:r>
          <a:r>
            <a:rPr lang="ru-RU" sz="1400" dirty="0" smtClean="0">
              <a:solidFill>
                <a:schemeClr val="tx2"/>
              </a:solidFill>
              <a:latin typeface="+mn-lt"/>
              <a:cs typeface="Arial"/>
            </a:rPr>
            <a:t>)</a:t>
          </a:r>
          <a:endParaRPr lang="en-US" sz="1400" dirty="0">
            <a:solidFill>
              <a:schemeClr val="tx2"/>
            </a:solidFill>
            <a:latin typeface="+mn-lt"/>
            <a:cs typeface="Arial"/>
          </a:endParaRPr>
        </a:p>
      </dgm:t>
    </dgm:pt>
    <dgm:pt modelId="{92442193-A7D9-0B4F-B6AE-4F953E541542}" type="parTrans" cxnId="{DA68B866-05B4-8D48-AD76-3D458B5C879D}">
      <dgm:prSet/>
      <dgm:spPr/>
      <dgm:t>
        <a:bodyPr/>
        <a:lstStyle/>
        <a:p>
          <a:pPr algn="l"/>
          <a:endParaRPr lang="en-US"/>
        </a:p>
      </dgm:t>
    </dgm:pt>
    <dgm:pt modelId="{AA82AEEE-1820-AE42-AB82-ED43FD91C3A9}" type="sibTrans" cxnId="{DA68B866-05B4-8D48-AD76-3D458B5C879D}">
      <dgm:prSet/>
      <dgm:spPr/>
      <dgm:t>
        <a:bodyPr/>
        <a:lstStyle/>
        <a:p>
          <a:pPr algn="l"/>
          <a:endParaRPr lang="en-US"/>
        </a:p>
      </dgm:t>
    </dgm:pt>
    <dgm:pt modelId="{56821DCC-2B37-42AE-9FA6-90B577634882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pPr algn="r"/>
          <a:r>
            <a:rPr lang="ru-RU" sz="1400" b="0" u="none" dirty="0" smtClean="0">
              <a:solidFill>
                <a:schemeClr val="tx2"/>
              </a:solidFill>
              <a:latin typeface="+mn-lt"/>
              <a:cs typeface="Arial" pitchFamily="34" charset="0"/>
            </a:rPr>
            <a:t>Оценка </a:t>
          </a:r>
          <a:r>
            <a:rPr lang="ru-RU" sz="1400" b="0" u="none" dirty="0" smtClean="0">
              <a:solidFill>
                <a:schemeClr val="tx2"/>
              </a:solidFill>
              <a:latin typeface="+mn-lt"/>
              <a:cs typeface="Arial" pitchFamily="34" charset="0"/>
            </a:rPr>
            <a:t>текущего состояния информационной безопасности </a:t>
          </a:r>
          <a:r>
            <a:rPr lang="ru-RU" sz="1400" b="0" u="none" dirty="0" smtClean="0">
              <a:solidFill>
                <a:schemeClr val="tx2"/>
              </a:solidFill>
              <a:latin typeface="+mn-lt"/>
              <a:cs typeface="Arial" pitchFamily="34" charset="0"/>
            </a:rPr>
            <a:t>(</a:t>
          </a:r>
          <a:r>
            <a:rPr lang="ru-RU" sz="1400" b="0" u="none" dirty="0" smtClean="0">
              <a:solidFill>
                <a:schemeClr val="tx2"/>
              </a:solidFill>
              <a:latin typeface="+mn-lt"/>
              <a:cs typeface="Arial" pitchFamily="34" charset="0"/>
            </a:rPr>
            <a:t>аудит на соответствие </a:t>
          </a:r>
          <a:r>
            <a:rPr lang="ru-RU" sz="1400" b="0" u="none" dirty="0" smtClean="0">
              <a:solidFill>
                <a:schemeClr val="tx2"/>
              </a:solidFill>
              <a:latin typeface="+mn-lt"/>
              <a:cs typeface="Arial" pitchFamily="34" charset="0"/>
            </a:rPr>
            <a:t/>
          </a:r>
          <a:br>
            <a:rPr lang="ru-RU" sz="1400" b="0" u="none" dirty="0" smtClean="0">
              <a:solidFill>
                <a:schemeClr val="tx2"/>
              </a:solidFill>
              <a:latin typeface="+mn-lt"/>
              <a:cs typeface="Arial" pitchFamily="34" charset="0"/>
            </a:rPr>
          </a:br>
          <a:r>
            <a:rPr lang="ru-RU" sz="1400" b="0" u="none" dirty="0" smtClean="0">
              <a:solidFill>
                <a:schemeClr val="tx2"/>
              </a:solidFill>
              <a:latin typeface="+mn-lt"/>
              <a:cs typeface="Arial" pitchFamily="34" charset="0"/>
            </a:rPr>
            <a:t>внешним требованиям</a:t>
          </a:r>
          <a:r>
            <a:rPr lang="ru-RU" sz="1400" b="0" u="none" dirty="0" smtClean="0">
              <a:solidFill>
                <a:schemeClr val="tx2"/>
              </a:solidFill>
              <a:latin typeface="+mn-lt"/>
              <a:cs typeface="Arial" pitchFamily="34" charset="0"/>
            </a:rPr>
            <a:t>, </a:t>
          </a:r>
          <a:r>
            <a:rPr lang="ru-RU" sz="1400" b="0" u="none" dirty="0" err="1" smtClean="0">
              <a:solidFill>
                <a:schemeClr val="tx2"/>
              </a:solidFill>
              <a:latin typeface="+mn-lt"/>
              <a:cs typeface="Arial" pitchFamily="34" charset="0"/>
            </a:rPr>
            <a:t>пентест</a:t>
          </a:r>
          <a:r>
            <a:rPr lang="ru-RU" sz="1400" b="0" u="none" dirty="0" smtClean="0">
              <a:solidFill>
                <a:schemeClr val="tx2"/>
              </a:solidFill>
              <a:latin typeface="+mn-lt"/>
              <a:cs typeface="Arial" pitchFamily="34" charset="0"/>
            </a:rPr>
            <a:t>, инструментальный </a:t>
          </a:r>
          <a:r>
            <a:rPr lang="ru-RU" sz="1400" b="0" u="none" dirty="0" smtClean="0">
              <a:solidFill>
                <a:schemeClr val="tx2"/>
              </a:solidFill>
              <a:latin typeface="+mn-lt"/>
              <a:cs typeface="Arial" pitchFamily="34" charset="0"/>
            </a:rPr>
            <a:t>анализ защищенности, </a:t>
          </a:r>
          <a:br>
            <a:rPr lang="ru-RU" sz="1400" b="0" u="none" dirty="0" smtClean="0">
              <a:solidFill>
                <a:schemeClr val="tx2"/>
              </a:solidFill>
              <a:latin typeface="+mn-lt"/>
              <a:cs typeface="Arial" pitchFamily="34" charset="0"/>
            </a:rPr>
          </a:br>
          <a:r>
            <a:rPr lang="ru-RU" sz="1400" b="0" u="none" dirty="0" smtClean="0">
              <a:solidFill>
                <a:schemeClr val="tx2"/>
              </a:solidFill>
              <a:latin typeface="+mn-lt"/>
              <a:cs typeface="Arial" pitchFamily="34" charset="0"/>
            </a:rPr>
            <a:t>оценка </a:t>
          </a:r>
          <a:r>
            <a:rPr lang="ru-RU" sz="1400" b="0" u="none" dirty="0" smtClean="0">
              <a:solidFill>
                <a:schemeClr val="tx2"/>
              </a:solidFill>
              <a:latin typeface="+mn-lt"/>
              <a:cs typeface="Arial" pitchFamily="34" charset="0"/>
            </a:rPr>
            <a:t>рисков ИБ,  экспертный аудит системы обеспечения ИБ)</a:t>
          </a:r>
          <a:endParaRPr lang="en-US" sz="1400" b="0" u="none" dirty="0">
            <a:solidFill>
              <a:schemeClr val="tx2"/>
            </a:solidFill>
            <a:latin typeface="+mn-lt"/>
            <a:cs typeface="Arial" pitchFamily="34" charset="0"/>
          </a:endParaRPr>
        </a:p>
      </dgm:t>
    </dgm:pt>
    <dgm:pt modelId="{457A8F1C-BCC6-41DE-875E-E5C87E5B3CF9}" type="parTrans" cxnId="{539CBB6C-6FB3-45CF-BD63-DE96F534EE8D}">
      <dgm:prSet/>
      <dgm:spPr/>
      <dgm:t>
        <a:bodyPr/>
        <a:lstStyle/>
        <a:p>
          <a:endParaRPr lang="ru-RU"/>
        </a:p>
      </dgm:t>
    </dgm:pt>
    <dgm:pt modelId="{224DB6D5-5E9E-45E4-837C-F85251E42CEB}" type="sibTrans" cxnId="{539CBB6C-6FB3-45CF-BD63-DE96F534EE8D}">
      <dgm:prSet/>
      <dgm:spPr/>
      <dgm:t>
        <a:bodyPr/>
        <a:lstStyle/>
        <a:p>
          <a:endParaRPr lang="ru-RU"/>
        </a:p>
      </dgm:t>
    </dgm:pt>
    <dgm:pt modelId="{ED41F31D-93EA-414F-8938-903AB50287C0}" type="pres">
      <dgm:prSet presAssocID="{B804A5A0-A62C-5E48-9B29-6ED93C63E59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EB15F9-3C29-234F-B89E-D9B8EC08EC94}" type="pres">
      <dgm:prSet presAssocID="{DCCA8B6C-0B53-EA4B-99B9-0C8AC0B0B5B4}" presName="composite" presStyleCnt="0"/>
      <dgm:spPr/>
    </dgm:pt>
    <dgm:pt modelId="{4528786F-2C11-F340-8D0F-C137CE2D59A5}" type="pres">
      <dgm:prSet presAssocID="{DCCA8B6C-0B53-EA4B-99B9-0C8AC0B0B5B4}" presName="imgShp" presStyleLbl="fgImgPlace1" presStyleIdx="0" presStyleCnt="3" custLinFactX="-46666" custLinFactNeighborX="-100000" custLinFactNeighborY="1025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endParaRPr lang="ru-RU"/>
        </a:p>
      </dgm:t>
    </dgm:pt>
    <dgm:pt modelId="{934F4326-3FE0-F140-BFAE-5710D0904FC2}" type="pres">
      <dgm:prSet presAssocID="{DCCA8B6C-0B53-EA4B-99B9-0C8AC0B0B5B4}" presName="txShp" presStyleLbl="node1" presStyleIdx="0" presStyleCnt="3" custScaleX="141561" custLinFactNeighborX="648" custLinFactNeighborY="11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636B8-396D-9747-81EC-D61DD1888A2A}" type="pres">
      <dgm:prSet presAssocID="{84F1DEA6-1B7B-C94E-A34C-E20F05040416}" presName="spacing" presStyleCnt="0"/>
      <dgm:spPr/>
    </dgm:pt>
    <dgm:pt modelId="{EB39A49C-5225-8C49-A39E-B0EED5F40674}" type="pres">
      <dgm:prSet presAssocID="{F6051DEB-FEBB-2148-A329-E6F15F3C2975}" presName="composite" presStyleCnt="0"/>
      <dgm:spPr/>
    </dgm:pt>
    <dgm:pt modelId="{2915552D-057E-6249-BDFC-99D9578B1729}" type="pres">
      <dgm:prSet presAssocID="{F6051DEB-FEBB-2148-A329-E6F15F3C2975}" presName="imgShp" presStyleLbl="fgImgPlace1" presStyleIdx="1" presStyleCnt="3" custLinFactX="-47698" custLinFactNeighborX="-100000" custLinFactNeighborY="-148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solidFill>
            <a:srgbClr val="3B6396"/>
          </a:solidFill>
        </a:ln>
      </dgm:spPr>
      <dgm:t>
        <a:bodyPr/>
        <a:lstStyle/>
        <a:p>
          <a:endParaRPr lang="ru-RU"/>
        </a:p>
      </dgm:t>
    </dgm:pt>
    <dgm:pt modelId="{6CF80BE8-B699-9F4D-B82E-5F1D88D917E1}" type="pres">
      <dgm:prSet presAssocID="{F6051DEB-FEBB-2148-A329-E6F15F3C2975}" presName="txShp" presStyleLbl="node1" presStyleIdx="1" presStyleCnt="3" custScaleX="141561" custLinFactNeighborX="648" custLinFactNeighborY="-1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9B179-245A-5446-A4D4-4C153B583FC0}" type="pres">
      <dgm:prSet presAssocID="{AA82AEEE-1820-AE42-AB82-ED43FD91C3A9}" presName="spacing" presStyleCnt="0"/>
      <dgm:spPr/>
    </dgm:pt>
    <dgm:pt modelId="{EF3D16C3-3761-4B31-8E2C-4C14C83306E1}" type="pres">
      <dgm:prSet presAssocID="{56821DCC-2B37-42AE-9FA6-90B577634882}" presName="composite" presStyleCnt="0"/>
      <dgm:spPr/>
    </dgm:pt>
    <dgm:pt modelId="{E68BB22E-B67F-4D4B-A85E-1A8FDF34119E}" type="pres">
      <dgm:prSet presAssocID="{56821DCC-2B37-42AE-9FA6-90B577634882}" presName="imgShp" presStyleLbl="fgImgPlace1" presStyleIdx="2" presStyleCnt="3" custLinFactX="-46666" custLinFactNeighborX="-100000" custLinFactNeighborY="-1322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3B6396"/>
          </a:solidFill>
        </a:ln>
      </dgm:spPr>
      <dgm:t>
        <a:bodyPr/>
        <a:lstStyle/>
        <a:p>
          <a:endParaRPr lang="ru-RU"/>
        </a:p>
      </dgm:t>
    </dgm:pt>
    <dgm:pt modelId="{E0180AEC-6597-4774-9C5C-E72E946FA70B}" type="pres">
      <dgm:prSet presAssocID="{56821DCC-2B37-42AE-9FA6-90B577634882}" presName="txShp" presStyleLbl="node1" presStyleIdx="2" presStyleCnt="3" custScaleX="142245" custLinFactNeighborX="306" custLinFactNeighborY="-13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CBE7A0-CB6E-4982-BEC5-1252A0E9A704}" type="presOf" srcId="{F6051DEB-FEBB-2148-A329-E6F15F3C2975}" destId="{6CF80BE8-B699-9F4D-B82E-5F1D88D917E1}" srcOrd="0" destOrd="0" presId="urn:microsoft.com/office/officeart/2005/8/layout/vList3#4"/>
    <dgm:cxn modelId="{8BD8A1C8-0423-47DC-A774-EE753C8D5C3E}" type="presOf" srcId="{DCCA8B6C-0B53-EA4B-99B9-0C8AC0B0B5B4}" destId="{934F4326-3FE0-F140-BFAE-5710D0904FC2}" srcOrd="0" destOrd="0" presId="urn:microsoft.com/office/officeart/2005/8/layout/vList3#4"/>
    <dgm:cxn modelId="{539CBB6C-6FB3-45CF-BD63-DE96F534EE8D}" srcId="{B804A5A0-A62C-5E48-9B29-6ED93C63E593}" destId="{56821DCC-2B37-42AE-9FA6-90B577634882}" srcOrd="2" destOrd="0" parTransId="{457A8F1C-BCC6-41DE-875E-E5C87E5B3CF9}" sibTransId="{224DB6D5-5E9E-45E4-837C-F85251E42CEB}"/>
    <dgm:cxn modelId="{23B3B402-3D97-4579-96AB-7B67B8687A5B}" type="presOf" srcId="{56821DCC-2B37-42AE-9FA6-90B577634882}" destId="{E0180AEC-6597-4774-9C5C-E72E946FA70B}" srcOrd="0" destOrd="0" presId="urn:microsoft.com/office/officeart/2005/8/layout/vList3#4"/>
    <dgm:cxn modelId="{6BA5A522-5FC7-B841-A451-764E7A97A21A}" srcId="{B804A5A0-A62C-5E48-9B29-6ED93C63E593}" destId="{DCCA8B6C-0B53-EA4B-99B9-0C8AC0B0B5B4}" srcOrd="0" destOrd="0" parTransId="{9EF8901A-F198-324E-BB8C-6962C27190F4}" sibTransId="{84F1DEA6-1B7B-C94E-A34C-E20F05040416}"/>
    <dgm:cxn modelId="{DA68B866-05B4-8D48-AD76-3D458B5C879D}" srcId="{B804A5A0-A62C-5E48-9B29-6ED93C63E593}" destId="{F6051DEB-FEBB-2148-A329-E6F15F3C2975}" srcOrd="1" destOrd="0" parTransId="{92442193-A7D9-0B4F-B6AE-4F953E541542}" sibTransId="{AA82AEEE-1820-AE42-AB82-ED43FD91C3A9}"/>
    <dgm:cxn modelId="{3392E8C6-A4B3-4C45-AEAD-DBF3708541CF}" type="presOf" srcId="{B804A5A0-A62C-5E48-9B29-6ED93C63E593}" destId="{ED41F31D-93EA-414F-8938-903AB50287C0}" srcOrd="0" destOrd="0" presId="urn:microsoft.com/office/officeart/2005/8/layout/vList3#4"/>
    <dgm:cxn modelId="{0EAE8F39-26E9-4C4F-8900-11A1C5203111}" type="presParOf" srcId="{ED41F31D-93EA-414F-8938-903AB50287C0}" destId="{EBEB15F9-3C29-234F-B89E-D9B8EC08EC94}" srcOrd="0" destOrd="0" presId="urn:microsoft.com/office/officeart/2005/8/layout/vList3#4"/>
    <dgm:cxn modelId="{4EFABCAB-924E-4AC8-B313-26822E58E6D7}" type="presParOf" srcId="{EBEB15F9-3C29-234F-B89E-D9B8EC08EC94}" destId="{4528786F-2C11-F340-8D0F-C137CE2D59A5}" srcOrd="0" destOrd="0" presId="urn:microsoft.com/office/officeart/2005/8/layout/vList3#4"/>
    <dgm:cxn modelId="{AB6B85EA-49F8-42E3-8996-90644EC4F0ED}" type="presParOf" srcId="{EBEB15F9-3C29-234F-B89E-D9B8EC08EC94}" destId="{934F4326-3FE0-F140-BFAE-5710D0904FC2}" srcOrd="1" destOrd="0" presId="urn:microsoft.com/office/officeart/2005/8/layout/vList3#4"/>
    <dgm:cxn modelId="{E53C74C8-7249-4273-88DB-1E855FD6E2AF}" type="presParOf" srcId="{ED41F31D-93EA-414F-8938-903AB50287C0}" destId="{399636B8-396D-9747-81EC-D61DD1888A2A}" srcOrd="1" destOrd="0" presId="urn:microsoft.com/office/officeart/2005/8/layout/vList3#4"/>
    <dgm:cxn modelId="{FC045960-24EA-486C-BD3E-20727CFBD719}" type="presParOf" srcId="{ED41F31D-93EA-414F-8938-903AB50287C0}" destId="{EB39A49C-5225-8C49-A39E-B0EED5F40674}" srcOrd="2" destOrd="0" presId="urn:microsoft.com/office/officeart/2005/8/layout/vList3#4"/>
    <dgm:cxn modelId="{76C4EDE1-2E24-4A15-A8C5-1549000D3E53}" type="presParOf" srcId="{EB39A49C-5225-8C49-A39E-B0EED5F40674}" destId="{2915552D-057E-6249-BDFC-99D9578B1729}" srcOrd="0" destOrd="0" presId="urn:microsoft.com/office/officeart/2005/8/layout/vList3#4"/>
    <dgm:cxn modelId="{8D6A5726-D59F-4B13-A8B2-DA58F860D79B}" type="presParOf" srcId="{EB39A49C-5225-8C49-A39E-B0EED5F40674}" destId="{6CF80BE8-B699-9F4D-B82E-5F1D88D917E1}" srcOrd="1" destOrd="0" presId="urn:microsoft.com/office/officeart/2005/8/layout/vList3#4"/>
    <dgm:cxn modelId="{D715400C-53EA-4309-9CD6-E7C53E3DD222}" type="presParOf" srcId="{ED41F31D-93EA-414F-8938-903AB50287C0}" destId="{CFA9B179-245A-5446-A4D4-4C153B583FC0}" srcOrd="3" destOrd="0" presId="urn:microsoft.com/office/officeart/2005/8/layout/vList3#4"/>
    <dgm:cxn modelId="{36243C15-A780-470F-A425-2E7AF3CB2057}" type="presParOf" srcId="{ED41F31D-93EA-414F-8938-903AB50287C0}" destId="{EF3D16C3-3761-4B31-8E2C-4C14C83306E1}" srcOrd="4" destOrd="0" presId="urn:microsoft.com/office/officeart/2005/8/layout/vList3#4"/>
    <dgm:cxn modelId="{CF6F0F9C-92A7-443B-9DE1-D25565F0AF6D}" type="presParOf" srcId="{EF3D16C3-3761-4B31-8E2C-4C14C83306E1}" destId="{E68BB22E-B67F-4D4B-A85E-1A8FDF34119E}" srcOrd="0" destOrd="0" presId="urn:microsoft.com/office/officeart/2005/8/layout/vList3#4"/>
    <dgm:cxn modelId="{85B9E460-2B15-41D9-81DD-37A9B42317AD}" type="presParOf" srcId="{EF3D16C3-3761-4B31-8E2C-4C14C83306E1}" destId="{E0180AEC-6597-4774-9C5C-E72E946FA70B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F4326-3FE0-F140-BFAE-5710D0904FC2}">
      <dsp:nvSpPr>
        <dsp:cNvPr id="0" name=""/>
        <dsp:cNvSpPr/>
      </dsp:nvSpPr>
      <dsp:spPr>
        <a:xfrm rot="10800000">
          <a:off x="290499" y="80841"/>
          <a:ext cx="8134432" cy="699335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shade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388" tIns="53340" rIns="99568" bIns="53340" numCol="1" spcCol="1270" anchor="ctr" anchorCtr="0">
          <a:noAutofit/>
        </a:bodyPr>
        <a:lstStyle/>
        <a:p>
          <a:pPr marL="180000"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+mn-lt"/>
              <a:cs typeface="Arial"/>
            </a:rPr>
            <a:t>  Приведение в соответствие обязательным требованиям в сфере ИБ (ФЗ 152, НПЦ, </a:t>
          </a:r>
          <a:r>
            <a:rPr lang="en-US" sz="1400" kern="1200" dirty="0" smtClean="0">
              <a:solidFill>
                <a:schemeClr val="tx2"/>
              </a:solidFill>
              <a:latin typeface="+mn-lt"/>
              <a:cs typeface="Arial"/>
            </a:rPr>
            <a:t>PCI DSS</a:t>
          </a:r>
          <a:r>
            <a:rPr lang="ru-RU" sz="1400" kern="1200" dirty="0" smtClean="0">
              <a:solidFill>
                <a:schemeClr val="tx2"/>
              </a:solidFill>
              <a:latin typeface="+mn-lt"/>
              <a:cs typeface="Arial"/>
            </a:rPr>
            <a:t>) </a:t>
          </a:r>
          <a:endParaRPr lang="en-US" sz="1400" kern="1200" dirty="0">
            <a:solidFill>
              <a:schemeClr val="tx2"/>
            </a:solidFill>
            <a:latin typeface="+mn-lt"/>
            <a:cs typeface="Arial"/>
          </a:endParaRPr>
        </a:p>
      </dsp:txBody>
      <dsp:txXfrm rot="10800000">
        <a:off x="465333" y="80841"/>
        <a:ext cx="7959598" cy="699335"/>
      </dsp:txXfrm>
    </dsp:sp>
    <dsp:sp modelId="{4528786F-2C11-F340-8D0F-C137CE2D59A5}">
      <dsp:nvSpPr>
        <dsp:cNvPr id="0" name=""/>
        <dsp:cNvSpPr/>
      </dsp:nvSpPr>
      <dsp:spPr>
        <a:xfrm>
          <a:off x="72005" y="72008"/>
          <a:ext cx="699335" cy="6993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solidFill>
            <a:schemeClr val="accent1">
              <a:shade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F80BE8-B699-9F4D-B82E-5F1D88D917E1}">
      <dsp:nvSpPr>
        <dsp:cNvPr id="0" name=""/>
        <dsp:cNvSpPr/>
      </dsp:nvSpPr>
      <dsp:spPr>
        <a:xfrm rot="10800000">
          <a:off x="290499" y="864097"/>
          <a:ext cx="8134432" cy="699335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shade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388" tIns="53340" rIns="99568" bIns="53340" numCol="1" spcCol="1270" anchor="ctr" anchorCtr="0">
          <a:noAutofit/>
        </a:bodyPr>
        <a:lstStyle/>
        <a:p>
          <a:pPr marL="180000"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+mn-lt"/>
              <a:cs typeface="Arial"/>
            </a:rPr>
            <a:t>Внедрение стандартов и лучших практик в области ИТ, ИБ и обеспечения непрерывности деятельности (</a:t>
          </a:r>
          <a:r>
            <a:rPr lang="en-US" sz="1400" kern="1200" dirty="0" smtClean="0">
              <a:solidFill>
                <a:schemeClr val="tx2"/>
              </a:solidFill>
              <a:latin typeface="+mn-lt"/>
              <a:cs typeface="Arial"/>
            </a:rPr>
            <a:t>ISO 27001, 270000-1, 22301, </a:t>
          </a:r>
          <a:r>
            <a:rPr lang="ru-RU" sz="1400" kern="1200" dirty="0" smtClean="0">
              <a:solidFill>
                <a:schemeClr val="tx2"/>
              </a:solidFill>
              <a:latin typeface="+mn-lt"/>
              <a:cs typeface="Arial"/>
            </a:rPr>
            <a:t>СТО БР, внедрение отдельных процессов управления</a:t>
          </a:r>
          <a:r>
            <a:rPr lang="en-US" sz="1400" kern="1200" dirty="0" smtClean="0">
              <a:solidFill>
                <a:schemeClr val="tx2"/>
              </a:solidFill>
              <a:latin typeface="+mn-lt"/>
              <a:cs typeface="Arial"/>
            </a:rPr>
            <a:t> </a:t>
          </a:r>
          <a:r>
            <a:rPr lang="ru-RU" sz="1400" kern="1200" dirty="0" smtClean="0">
              <a:solidFill>
                <a:schemeClr val="tx2"/>
              </a:solidFill>
              <a:latin typeface="+mn-lt"/>
              <a:cs typeface="Arial"/>
            </a:rPr>
            <a:t>)</a:t>
          </a:r>
          <a:endParaRPr lang="en-US" sz="1400" kern="1200" dirty="0">
            <a:solidFill>
              <a:schemeClr val="tx2"/>
            </a:solidFill>
            <a:latin typeface="+mn-lt"/>
            <a:cs typeface="Arial"/>
          </a:endParaRPr>
        </a:p>
      </dsp:txBody>
      <dsp:txXfrm rot="10800000">
        <a:off x="465333" y="864097"/>
        <a:ext cx="7959598" cy="699335"/>
      </dsp:txXfrm>
    </dsp:sp>
    <dsp:sp modelId="{2915552D-057E-6249-BDFC-99D9578B1729}">
      <dsp:nvSpPr>
        <dsp:cNvPr id="0" name=""/>
        <dsp:cNvSpPr/>
      </dsp:nvSpPr>
      <dsp:spPr>
        <a:xfrm>
          <a:off x="64788" y="864097"/>
          <a:ext cx="699335" cy="6993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solidFill>
            <a:srgbClr val="3B639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180AEC-6597-4774-9C5C-E72E946FA70B}">
      <dsp:nvSpPr>
        <dsp:cNvPr id="0" name=""/>
        <dsp:cNvSpPr/>
      </dsp:nvSpPr>
      <dsp:spPr>
        <a:xfrm rot="10800000">
          <a:off x="251195" y="1656185"/>
          <a:ext cx="8173736" cy="699335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shade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8388" tIns="53340" rIns="99568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u="none" kern="1200" dirty="0" smtClean="0">
              <a:solidFill>
                <a:schemeClr val="tx2"/>
              </a:solidFill>
              <a:latin typeface="+mn-lt"/>
              <a:cs typeface="Arial" pitchFamily="34" charset="0"/>
            </a:rPr>
            <a:t>Оценка </a:t>
          </a:r>
          <a:r>
            <a:rPr lang="ru-RU" sz="1400" b="0" u="none" kern="1200" dirty="0" smtClean="0">
              <a:solidFill>
                <a:schemeClr val="tx2"/>
              </a:solidFill>
              <a:latin typeface="+mn-lt"/>
              <a:cs typeface="Arial" pitchFamily="34" charset="0"/>
            </a:rPr>
            <a:t>текущего состояния информационной безопасности </a:t>
          </a:r>
          <a:r>
            <a:rPr lang="ru-RU" sz="1400" b="0" u="none" kern="1200" dirty="0" smtClean="0">
              <a:solidFill>
                <a:schemeClr val="tx2"/>
              </a:solidFill>
              <a:latin typeface="+mn-lt"/>
              <a:cs typeface="Arial" pitchFamily="34" charset="0"/>
            </a:rPr>
            <a:t>(</a:t>
          </a:r>
          <a:r>
            <a:rPr lang="ru-RU" sz="1400" b="0" u="none" kern="1200" dirty="0" smtClean="0">
              <a:solidFill>
                <a:schemeClr val="tx2"/>
              </a:solidFill>
              <a:latin typeface="+mn-lt"/>
              <a:cs typeface="Arial" pitchFamily="34" charset="0"/>
            </a:rPr>
            <a:t>аудит на соответствие </a:t>
          </a:r>
          <a:r>
            <a:rPr lang="ru-RU" sz="1400" b="0" u="none" kern="1200" dirty="0" smtClean="0">
              <a:solidFill>
                <a:schemeClr val="tx2"/>
              </a:solidFill>
              <a:latin typeface="+mn-lt"/>
              <a:cs typeface="Arial" pitchFamily="34" charset="0"/>
            </a:rPr>
            <a:t/>
          </a:r>
          <a:br>
            <a:rPr lang="ru-RU" sz="1400" b="0" u="none" kern="1200" dirty="0" smtClean="0">
              <a:solidFill>
                <a:schemeClr val="tx2"/>
              </a:solidFill>
              <a:latin typeface="+mn-lt"/>
              <a:cs typeface="Arial" pitchFamily="34" charset="0"/>
            </a:rPr>
          </a:br>
          <a:r>
            <a:rPr lang="ru-RU" sz="1400" b="0" u="none" kern="1200" dirty="0" smtClean="0">
              <a:solidFill>
                <a:schemeClr val="tx2"/>
              </a:solidFill>
              <a:latin typeface="+mn-lt"/>
              <a:cs typeface="Arial" pitchFamily="34" charset="0"/>
            </a:rPr>
            <a:t>внешним требованиям</a:t>
          </a:r>
          <a:r>
            <a:rPr lang="ru-RU" sz="1400" b="0" u="none" kern="1200" dirty="0" smtClean="0">
              <a:solidFill>
                <a:schemeClr val="tx2"/>
              </a:solidFill>
              <a:latin typeface="+mn-lt"/>
              <a:cs typeface="Arial" pitchFamily="34" charset="0"/>
            </a:rPr>
            <a:t>, </a:t>
          </a:r>
          <a:r>
            <a:rPr lang="ru-RU" sz="1400" b="0" u="none" kern="1200" dirty="0" err="1" smtClean="0">
              <a:solidFill>
                <a:schemeClr val="tx2"/>
              </a:solidFill>
              <a:latin typeface="+mn-lt"/>
              <a:cs typeface="Arial" pitchFamily="34" charset="0"/>
            </a:rPr>
            <a:t>пентест</a:t>
          </a:r>
          <a:r>
            <a:rPr lang="ru-RU" sz="1400" b="0" u="none" kern="1200" dirty="0" smtClean="0">
              <a:solidFill>
                <a:schemeClr val="tx2"/>
              </a:solidFill>
              <a:latin typeface="+mn-lt"/>
              <a:cs typeface="Arial" pitchFamily="34" charset="0"/>
            </a:rPr>
            <a:t>, инструментальный </a:t>
          </a:r>
          <a:r>
            <a:rPr lang="ru-RU" sz="1400" b="0" u="none" kern="1200" dirty="0" smtClean="0">
              <a:solidFill>
                <a:schemeClr val="tx2"/>
              </a:solidFill>
              <a:latin typeface="+mn-lt"/>
              <a:cs typeface="Arial" pitchFamily="34" charset="0"/>
            </a:rPr>
            <a:t>анализ защищенности, </a:t>
          </a:r>
          <a:br>
            <a:rPr lang="ru-RU" sz="1400" b="0" u="none" kern="1200" dirty="0" smtClean="0">
              <a:solidFill>
                <a:schemeClr val="tx2"/>
              </a:solidFill>
              <a:latin typeface="+mn-lt"/>
              <a:cs typeface="Arial" pitchFamily="34" charset="0"/>
            </a:rPr>
          </a:br>
          <a:r>
            <a:rPr lang="ru-RU" sz="1400" b="0" u="none" kern="1200" dirty="0" smtClean="0">
              <a:solidFill>
                <a:schemeClr val="tx2"/>
              </a:solidFill>
              <a:latin typeface="+mn-lt"/>
              <a:cs typeface="Arial" pitchFamily="34" charset="0"/>
            </a:rPr>
            <a:t>оценка </a:t>
          </a:r>
          <a:r>
            <a:rPr lang="ru-RU" sz="1400" b="0" u="none" kern="1200" dirty="0" smtClean="0">
              <a:solidFill>
                <a:schemeClr val="tx2"/>
              </a:solidFill>
              <a:latin typeface="+mn-lt"/>
              <a:cs typeface="Arial" pitchFamily="34" charset="0"/>
            </a:rPr>
            <a:t>рисков ИБ,  экспертный аудит системы обеспечения ИБ)</a:t>
          </a:r>
          <a:endParaRPr lang="en-US" sz="1400" b="0" u="none" kern="1200" dirty="0">
            <a:solidFill>
              <a:schemeClr val="tx2"/>
            </a:solidFill>
            <a:latin typeface="+mn-lt"/>
            <a:cs typeface="Arial" pitchFamily="34" charset="0"/>
          </a:endParaRPr>
        </a:p>
      </dsp:txBody>
      <dsp:txXfrm rot="10800000">
        <a:off x="426029" y="1656185"/>
        <a:ext cx="7998902" cy="699335"/>
      </dsp:txXfrm>
    </dsp:sp>
    <dsp:sp modelId="{E68BB22E-B67F-4D4B-A85E-1A8FDF34119E}">
      <dsp:nvSpPr>
        <dsp:cNvPr id="0" name=""/>
        <dsp:cNvSpPr/>
      </dsp:nvSpPr>
      <dsp:spPr>
        <a:xfrm>
          <a:off x="72005" y="1656185"/>
          <a:ext cx="699335" cy="69933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3B639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46772-1CAA-4C86-B487-905ECE0EF7EE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77B87-2520-42FE-8317-E59B13A8F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44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Компания решает проблемы на любом уровне организации,  от анализа операционных рисков, разработки программы обеспечения безопасности, построения организационной модели и наполнения ее людьми, до поставки оборудования, внедрения и сопровождения технических решений.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7B87-2520-42FE-8317-E59B13A8FC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5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Компания решает проблемы на любом уровне организации,  от анализа операционных рисков, разработки программы обеспечения безопасности, построения организационной модели и наполнения ее людьми, до поставки оборудования, внедрения и сопровождения технических решений.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7B87-2520-42FE-8317-E59B13A8FC4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5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Компания решает проблемы на любом уровне организации,  от анализа операционных рисков, разработки программы обеспечения безопасности, построения организационной модели и наполнения ее людьми, до поставки оборудования, внедрения и сопровождения технических решений.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7B87-2520-42FE-8317-E59B13A8FC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0D2-C121-48DB-AA6D-DD47A3825A9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1119-0CD3-416E-819B-0C19E556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93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0D2-C121-48DB-AA6D-DD47A3825A9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1119-0CD3-416E-819B-0C19E556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0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0D2-C121-48DB-AA6D-DD47A3825A9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1119-0CD3-416E-819B-0C19E556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1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0D2-C121-48DB-AA6D-DD47A3825A9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1119-0CD3-416E-819B-0C19E556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1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0D2-C121-48DB-AA6D-DD47A3825A9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1119-0CD3-416E-819B-0C19E556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20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0D2-C121-48DB-AA6D-DD47A3825A9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1119-0CD3-416E-819B-0C19E556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0D2-C121-48DB-AA6D-DD47A3825A9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1119-0CD3-416E-819B-0C19E556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9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0D2-C121-48DB-AA6D-DD47A3825A9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1119-0CD3-416E-819B-0C19E556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0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0D2-C121-48DB-AA6D-DD47A3825A9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1119-0CD3-416E-819B-0C19E556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9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0D2-C121-48DB-AA6D-DD47A3825A9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1119-0CD3-416E-819B-0C19E556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1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0D2-C121-48DB-AA6D-DD47A3825A9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1119-0CD3-416E-819B-0C19E556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4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510D2-C121-48DB-AA6D-DD47A3825A9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E1119-0CD3-416E-819B-0C19E556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ndek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52394"/>
            <a:ext cx="7772400" cy="122502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 компании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35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28866"/>
            <a:ext cx="77152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Наши контакты для Ваших вопросов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339752" y="1777381"/>
            <a:ext cx="4266282" cy="2232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>
                <a:solidFill>
                  <a:schemeClr val="bg1">
                    <a:lumMod val="5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chemeClr val="bg1"/>
                </a:solidFill>
                <a:cs typeface="Arial" charset="0"/>
              </a:rPr>
              <a:t>АО «Андэк»</a:t>
            </a:r>
            <a:br>
              <a:rPr lang="ru-RU" sz="3200" dirty="0">
                <a:solidFill>
                  <a:schemeClr val="bg1"/>
                </a:solidFill>
                <a:cs typeface="Arial" charset="0"/>
              </a:rPr>
            </a:br>
            <a:r>
              <a:rPr lang="en-US" sz="3200" dirty="0">
                <a:solidFill>
                  <a:schemeClr val="bg1"/>
                </a:solidFill>
                <a:cs typeface="Arial" charset="0"/>
              </a:rPr>
              <a:t>E-mail: </a:t>
            </a:r>
            <a:r>
              <a:rPr lang="en-US" sz="3200" u="sng" dirty="0">
                <a:solidFill>
                  <a:schemeClr val="tx1"/>
                </a:solidFill>
                <a:cs typeface="Arial" charset="0"/>
                <a:hlinkClick r:id="rId3"/>
              </a:rPr>
              <a:t>info@andek.ru</a:t>
            </a:r>
            <a:r>
              <a:rPr lang="ru-RU" sz="3200" u="sng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chemeClr val="bg1"/>
                </a:solidFill>
                <a:cs typeface="Arial" charset="0"/>
              </a:rPr>
              <a:t>Тел: +7 (495) </a:t>
            </a:r>
            <a:r>
              <a:rPr lang="ru-RU" sz="3200" dirty="0" smtClean="0">
                <a:solidFill>
                  <a:schemeClr val="bg1"/>
                </a:solidFill>
                <a:cs typeface="Arial" charset="0"/>
              </a:rPr>
              <a:t>280-15-50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715200" cy="952500"/>
          </a:xfrm>
        </p:spPr>
        <p:txBody>
          <a:bodyPr/>
          <a:lstStyle/>
          <a:p>
            <a:pPr algn="l"/>
            <a:r>
              <a:rPr lang="ru-RU" dirty="0" smtClean="0"/>
              <a:t>О компании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5333"/>
            <a:ext cx="7632848" cy="41764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chemeClr val="bg1"/>
                </a:solidFill>
              </a:rPr>
              <a:t>Компания </a:t>
            </a:r>
            <a:r>
              <a:rPr lang="ru-RU" sz="2000" dirty="0"/>
              <a:t>«Андэк» </a:t>
            </a:r>
            <a:r>
              <a:rPr lang="ru-RU" sz="2000" dirty="0">
                <a:solidFill>
                  <a:schemeClr val="bg1"/>
                </a:solidFill>
              </a:rPr>
              <a:t>- одна из ведущих интеграторов в области информационной и экономической безопасности бизнеса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 </a:t>
            </a:r>
            <a:r>
              <a:rPr lang="ru-RU" sz="2000" dirty="0">
                <a:solidFill>
                  <a:schemeClr val="bg1"/>
                </a:solidFill>
              </a:rPr>
              <a:t>более чем 10-ти летней историей работы на рынке информационных </a:t>
            </a:r>
            <a:r>
              <a:rPr lang="ru-RU" sz="2000" dirty="0" smtClean="0">
                <a:solidFill>
                  <a:schemeClr val="bg1"/>
                </a:solidFill>
              </a:rPr>
              <a:t>технологий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Обладает </a:t>
            </a:r>
            <a:r>
              <a:rPr lang="ru-RU" sz="2000" dirty="0">
                <a:solidFill>
                  <a:schemeClr val="bg1"/>
                </a:solidFill>
              </a:rPr>
              <a:t>колоссальным опытом </a:t>
            </a:r>
            <a:r>
              <a:rPr lang="ru-RU" sz="2000" dirty="0" smtClean="0">
                <a:solidFill>
                  <a:schemeClr val="bg1"/>
                </a:solidFill>
              </a:rPr>
              <a:t>по </a:t>
            </a:r>
            <a:r>
              <a:rPr lang="ru-RU" sz="2000" dirty="0">
                <a:solidFill>
                  <a:schemeClr val="bg1"/>
                </a:solidFill>
              </a:rPr>
              <a:t>обеспечению информационной безопасности крупнейших российских и </a:t>
            </a:r>
            <a:r>
              <a:rPr lang="ru-RU" sz="2000" dirty="0"/>
              <a:t>зарубежных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организаций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chemeClr val="bg1"/>
                </a:solidFill>
              </a:rPr>
              <a:t>Компания решает проблемы на любом уровне организации, 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от </a:t>
            </a:r>
            <a:r>
              <a:rPr lang="ru-RU" sz="2000" dirty="0">
                <a:solidFill>
                  <a:schemeClr val="bg1"/>
                </a:solidFill>
              </a:rPr>
              <a:t>анализа операционных рисков, разработки программы обеспечения безопасности, построения организационной модели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наполнения ее людьми, до поставки оборудования, внедрения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сопровождения технических </a:t>
            </a:r>
            <a:r>
              <a:rPr lang="ru-RU" sz="2000" dirty="0" smtClean="0">
                <a:solidFill>
                  <a:schemeClr val="bg1"/>
                </a:solidFill>
              </a:rPr>
              <a:t>решений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715200" cy="952500"/>
          </a:xfrm>
        </p:spPr>
        <p:txBody>
          <a:bodyPr/>
          <a:lstStyle/>
          <a:p>
            <a:pPr algn="l"/>
            <a:r>
              <a:rPr lang="ru-RU" dirty="0"/>
              <a:t>Почему «Андэк»?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5333"/>
            <a:ext cx="7632848" cy="4176463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Мы смотрим вперед, формируем новые подходы и решения по защите </a:t>
            </a:r>
            <a:r>
              <a:rPr lang="ru-RU" sz="2000" dirty="0" smtClean="0">
                <a:solidFill>
                  <a:schemeClr val="bg1"/>
                </a:solidFill>
              </a:rPr>
              <a:t>бизнеса, оцениваем </a:t>
            </a:r>
            <a:r>
              <a:rPr lang="ru-RU" sz="2000" dirty="0">
                <a:solidFill>
                  <a:schemeClr val="bg1"/>
                </a:solidFill>
              </a:rPr>
              <a:t>новые технологии с точки зрения возможностей и угроз компании с учетом их отраслевой и индивидуальной </a:t>
            </a:r>
            <a:r>
              <a:rPr lang="ru-RU" sz="2000" dirty="0" smtClean="0">
                <a:solidFill>
                  <a:schemeClr val="bg1"/>
                </a:solidFill>
              </a:rPr>
              <a:t>специфики,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на </a:t>
            </a:r>
            <a:r>
              <a:rPr lang="ru-RU" sz="2000" dirty="0">
                <a:solidFill>
                  <a:schemeClr val="bg1"/>
                </a:solidFill>
              </a:rPr>
              <a:t>основе чего предлагаем клиенту индивидуальные </a:t>
            </a:r>
            <a:r>
              <a:rPr lang="ru-RU" sz="2000" dirty="0" smtClean="0">
                <a:solidFill>
                  <a:schemeClr val="bg1"/>
                </a:solidFill>
              </a:rPr>
              <a:t>решения;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Мы максимально быстро решаем </a:t>
            </a:r>
            <a:r>
              <a:rPr lang="ru-RU" sz="2000" dirty="0" smtClean="0">
                <a:solidFill>
                  <a:schemeClr val="bg1"/>
                </a:solidFill>
              </a:rPr>
              <a:t>проблемы, разрабатываем </a:t>
            </a:r>
            <a:r>
              <a:rPr lang="ru-RU" sz="2000" dirty="0">
                <a:solidFill>
                  <a:schemeClr val="bg1"/>
                </a:solidFill>
              </a:rPr>
              <a:t>комплексные программы по безопасности </a:t>
            </a:r>
            <a:r>
              <a:rPr lang="ru-RU" sz="2000" dirty="0" smtClean="0">
                <a:solidFill>
                  <a:schemeClr val="bg1"/>
                </a:solidFill>
              </a:rPr>
              <a:t>бизнеса;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Мы собрали команду высококлассных специалистов, обладающих уникальной экспертизой в области информационной и экономической </a:t>
            </a:r>
            <a:r>
              <a:rPr lang="ru-RU" sz="2000" dirty="0" smtClean="0">
                <a:solidFill>
                  <a:schemeClr val="bg1"/>
                </a:solidFill>
              </a:rPr>
              <a:t>безопасности, что </a:t>
            </a:r>
            <a:r>
              <a:rPr lang="ru-RU" sz="2000" dirty="0">
                <a:solidFill>
                  <a:schemeClr val="bg1"/>
                </a:solidFill>
              </a:rPr>
              <a:t>позволяет нам в полном объеме </a:t>
            </a:r>
            <a:r>
              <a:rPr lang="ru-RU" sz="2000" dirty="0" smtClean="0">
                <a:solidFill>
                  <a:schemeClr val="bg1"/>
                </a:solidFill>
              </a:rPr>
              <a:t>понимать </a:t>
            </a:r>
            <a:r>
              <a:rPr lang="ru-RU" sz="2000" dirty="0">
                <a:solidFill>
                  <a:schemeClr val="bg1"/>
                </a:solidFill>
              </a:rPr>
              <a:t>Ваши проблемы и решать их эффективно и </a:t>
            </a:r>
            <a:r>
              <a:rPr lang="ru-RU" sz="2000" dirty="0" smtClean="0">
                <a:solidFill>
                  <a:schemeClr val="bg1"/>
                </a:solidFill>
              </a:rPr>
              <a:t>быстро;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Наша деятельность в сфере информационной безопасности подтверждена всеми необходимыми лицензиями и сертификатами органов государственного </a:t>
            </a:r>
            <a:r>
              <a:rPr lang="ru-RU" sz="2000" dirty="0" smtClean="0">
                <a:solidFill>
                  <a:schemeClr val="bg1"/>
                </a:solidFill>
              </a:rPr>
              <a:t>регулирования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Новые </a:t>
            </a:r>
            <a:r>
              <a:rPr lang="ru-RU" sz="2000" dirty="0">
                <a:solidFill>
                  <a:schemeClr val="bg1"/>
                </a:solidFill>
              </a:rPr>
              <a:t>решения проходят тестирование в центре компетенций,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который </a:t>
            </a:r>
            <a:r>
              <a:rPr lang="ru-RU" sz="2000" dirty="0">
                <a:solidFill>
                  <a:schemeClr val="bg1"/>
                </a:solidFill>
              </a:rPr>
              <a:t>мы организовали совместно с партнерами – ведущими поставщиками программно-аппаратных средств </a:t>
            </a:r>
            <a:r>
              <a:rPr lang="ru-RU" sz="2000" dirty="0" smtClean="0">
                <a:solidFill>
                  <a:schemeClr val="bg1"/>
                </a:solidFill>
              </a:rPr>
              <a:t>защиты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715200" cy="952500"/>
          </a:xfrm>
        </p:spPr>
        <p:txBody>
          <a:bodyPr/>
          <a:lstStyle/>
          <a:p>
            <a:pPr algn="l"/>
            <a:r>
              <a:rPr lang="ru-RU" dirty="0"/>
              <a:t>Почему «Андэк»?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5333"/>
            <a:ext cx="7632848" cy="4176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Команда «Андэк» это опытные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и </a:t>
            </a:r>
            <a:r>
              <a:rPr lang="ru-RU" sz="2800" dirty="0">
                <a:solidFill>
                  <a:schemeClr val="bg1"/>
                </a:solidFill>
              </a:rPr>
              <a:t>сертифицированные </a:t>
            </a:r>
            <a:r>
              <a:rPr lang="ru-RU" sz="2800" dirty="0" smtClean="0">
                <a:solidFill>
                  <a:schemeClr val="bg1"/>
                </a:solidFill>
              </a:rPr>
              <a:t>эксперты, </a:t>
            </a:r>
            <a:r>
              <a:rPr lang="ru-RU" sz="2800" dirty="0">
                <a:solidFill>
                  <a:schemeClr val="bg1"/>
                </a:solidFill>
              </a:rPr>
              <a:t>консультанты, аудиторы, аналитики, архитекторы, инженеры, специалисты по решениям ведущих разработчиков средств защиты информации, менеджеров по управлению проектами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и </a:t>
            </a:r>
            <a:r>
              <a:rPr lang="ru-RU" sz="2800" dirty="0">
                <a:solidFill>
                  <a:schemeClr val="bg1"/>
                </a:solidFill>
              </a:rPr>
              <a:t>работе с </a:t>
            </a:r>
            <a:r>
              <a:rPr lang="ru-RU" sz="2800" dirty="0" smtClean="0">
                <a:solidFill>
                  <a:schemeClr val="bg1"/>
                </a:solidFill>
              </a:rPr>
              <a:t>клиентами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28866"/>
            <a:ext cx="77152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mtClean="0"/>
              <a:t>Почему «Андэк»?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23528" y="1345333"/>
            <a:ext cx="7632848" cy="1296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Компания «Андэк» является авторизованным партнером мировых лидеров в области разработки средств ИБ</a:t>
            </a:r>
            <a:r>
              <a:rPr lang="en-US" sz="1800" dirty="0" smtClean="0">
                <a:solidFill>
                  <a:schemeClr val="bg1"/>
                </a:solidFill>
              </a:rPr>
              <a:t>: McAfee, Check Point, HP, IBM, Aladdin Software Security R.D.</a:t>
            </a:r>
            <a:r>
              <a:rPr lang="ru-RU" sz="1800" dirty="0" smtClean="0">
                <a:solidFill>
                  <a:schemeClr val="bg1"/>
                </a:solidFill>
              </a:rPr>
              <a:t> и имеет партнерство с более чем 20 другими российскими и зарубежными разработчиками ИТ и ИБ систем</a:t>
            </a:r>
            <a:endParaRPr lang="ru-RU" sz="1800" dirty="0">
              <a:solidFill>
                <a:schemeClr val="bg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57387" y="3563841"/>
            <a:ext cx="7493371" cy="531534"/>
            <a:chOff x="318989" y="3550102"/>
            <a:chExt cx="7493371" cy="531534"/>
          </a:xfrm>
        </p:grpSpPr>
        <p:pic>
          <p:nvPicPr>
            <p:cNvPr id="22" name="Picture 4" descr="C:\Users\i.chugin\Documents\Logo partners\Cisco_logo_200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995" y="3569588"/>
              <a:ext cx="1008112" cy="492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C:\Users\i.chugin\Documents\Logo partners\2000px-Oracle_logo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077" y="3717381"/>
              <a:ext cx="1664593" cy="196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C:\Users\i.chugin\Documents\Logo partners\1280px-Hewlett-Packard_logo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432" y="3550102"/>
              <a:ext cx="1001762" cy="531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http://www.gtbtechnologies.com/images/frontend/gtblogo1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94"/>
            <a:stretch/>
          </p:blipFill>
          <p:spPr bwMode="auto">
            <a:xfrm>
              <a:off x="318989" y="3633414"/>
              <a:ext cx="2020763" cy="364911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26" name="Picture 10" descr="http://t3.gstatic.com/images?q=tbn:ANd9GcTwp0XwMB7dVHj8wEFRqmcRGVqzo8NMl_p2EdHCgrpah78dEjY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517" y="3567284"/>
              <a:ext cx="808843" cy="497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1008871" y="4225652"/>
            <a:ext cx="7329770" cy="641862"/>
            <a:chOff x="570473" y="4591902"/>
            <a:chExt cx="7329770" cy="641862"/>
          </a:xfrm>
        </p:grpSpPr>
        <p:pic>
          <p:nvPicPr>
            <p:cNvPr id="28" name="Picture 7" descr="C:\Users\i.chugin\Documents\Logo partners\2000px-IBM_logo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473" y="4654519"/>
              <a:ext cx="1549882" cy="51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878" y="4721844"/>
              <a:ext cx="1427365" cy="38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Рисунок 4" descr="http://partners.us.checkpoint.com/partnerlocator/images/PartnerLogos_3Stars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003" y="4592600"/>
              <a:ext cx="1075279" cy="64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952" y="4591902"/>
              <a:ext cx="2393454" cy="64186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671335" y="2724988"/>
            <a:ext cx="7789097" cy="708576"/>
            <a:chOff x="232937" y="2652980"/>
            <a:chExt cx="7789097" cy="708576"/>
          </a:xfrm>
        </p:grpSpPr>
        <p:pic>
          <p:nvPicPr>
            <p:cNvPr id="33" name="Picture 2" descr="C:\Users\i.chugin\Documents\Logo partners\logo-kriptopro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672" y="2767242"/>
              <a:ext cx="1760895" cy="48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C:\Users\i.chugin\Documents\Logo partners\CyberArk_web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726760"/>
              <a:ext cx="1793850" cy="56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5" descr="C:\Users\i.chugin\Documents\Logo partners\algosec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18" b="31449"/>
            <a:stretch/>
          </p:blipFill>
          <p:spPr bwMode="auto">
            <a:xfrm>
              <a:off x="4077724" y="2652980"/>
              <a:ext cx="1971303" cy="708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http://www.ptsecurity.ru/include/logo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37" y="2758660"/>
              <a:ext cx="1725578" cy="49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96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28866"/>
            <a:ext cx="77152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Оптимизация процессов </a:t>
            </a:r>
            <a:br>
              <a:rPr lang="ru-RU" dirty="0"/>
            </a:br>
            <a:r>
              <a:rPr lang="ru-RU" dirty="0"/>
              <a:t>управления ИБ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23528" y="1345333"/>
            <a:ext cx="8568952" cy="1296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Цели, задачи и способы защиты информации наших клиентов должны соответствовать целям и задачам, стоящим перед их организациями, актуальным рискам информационной безопасности, отраслевым стандартам и требованиям </a:t>
            </a:r>
            <a:r>
              <a:rPr lang="ru-RU" sz="1800" dirty="0" smtClean="0">
                <a:solidFill>
                  <a:schemeClr val="bg1"/>
                </a:solidFill>
              </a:rPr>
              <a:t>регуляторов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Обеспечение </a:t>
            </a:r>
            <a:r>
              <a:rPr lang="ru-RU" sz="1800" dirty="0">
                <a:solidFill>
                  <a:schemeClr val="bg1"/>
                </a:solidFill>
              </a:rPr>
              <a:t>соответствия мер защиты информации возможно только с помощью устойчивых, воспроизводимых и измеряемых процессов управления </a:t>
            </a:r>
            <a:r>
              <a:rPr lang="ru-RU" sz="1800" dirty="0" smtClean="0">
                <a:solidFill>
                  <a:schemeClr val="bg1"/>
                </a:solidFill>
              </a:rPr>
              <a:t>ИБ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3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466678"/>
              </p:ext>
            </p:extLst>
          </p:nvPr>
        </p:nvGraphicFramePr>
        <p:xfrm>
          <a:off x="251520" y="2569468"/>
          <a:ext cx="864096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84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28866"/>
            <a:ext cx="77152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Инфраструктурные решения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23528" y="1345333"/>
            <a:ext cx="4968552" cy="3600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Антивирусная </a:t>
            </a:r>
            <a:r>
              <a:rPr lang="ru-RU" sz="2000" dirty="0" smtClean="0">
                <a:solidFill>
                  <a:schemeClr val="bg1"/>
                </a:solidFill>
              </a:rPr>
              <a:t>защита;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Защита каналов связи (VPN</a:t>
            </a:r>
            <a:r>
              <a:rPr lang="ru-RU" sz="2000" dirty="0" smtClean="0">
                <a:solidFill>
                  <a:schemeClr val="bg1"/>
                </a:solidFill>
              </a:rPr>
              <a:t>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Защиты от несанкционированного доступа (НСД</a:t>
            </a:r>
            <a:r>
              <a:rPr lang="ru-RU" sz="2000" dirty="0" smtClean="0">
                <a:solidFill>
                  <a:schemeClr val="bg1"/>
                </a:solidFill>
              </a:rPr>
              <a:t>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Контроль устройств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шифрование </a:t>
            </a:r>
            <a:r>
              <a:rPr lang="ru-RU" sz="2000" dirty="0" smtClean="0">
                <a:solidFill>
                  <a:schemeClr val="bg1"/>
                </a:solidFill>
              </a:rPr>
              <a:t>данных;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Управление учетными записями (IDM</a:t>
            </a:r>
            <a:r>
              <a:rPr lang="ru-RU" sz="2000" dirty="0" smtClean="0">
                <a:solidFill>
                  <a:schemeClr val="bg1"/>
                </a:solidFill>
              </a:rPr>
              <a:t>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Защита мобильных устройств (MDM</a:t>
            </a:r>
            <a:r>
              <a:rPr lang="ru-RU" sz="2000" dirty="0" smtClean="0">
                <a:solidFill>
                  <a:schemeClr val="bg1"/>
                </a:solidFill>
              </a:rPr>
              <a:t>);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Защита средств виртуализации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частных облаков</a:t>
            </a:r>
          </a:p>
        </p:txBody>
      </p:sp>
      <p:pic>
        <p:nvPicPr>
          <p:cNvPr id="5" name="Picture 4" descr="C:\Users\i.chugin\Downloads\stockpik\security-servi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13284"/>
            <a:ext cx="3672408" cy="353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28866"/>
            <a:ext cx="77152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Управление рисками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23528" y="1345333"/>
            <a:ext cx="4968552" cy="3672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Защита </a:t>
            </a:r>
            <a:r>
              <a:rPr lang="ru-RU" sz="2000" dirty="0" smtClean="0">
                <a:solidFill>
                  <a:schemeClr val="bg1"/>
                </a:solidFill>
              </a:rPr>
              <a:t>коммерчески важной </a:t>
            </a:r>
            <a:r>
              <a:rPr lang="ru-RU" sz="2000" dirty="0">
                <a:solidFill>
                  <a:schemeClr val="bg1"/>
                </a:solidFill>
              </a:rPr>
              <a:t>информации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Построение </a:t>
            </a:r>
            <a:r>
              <a:rPr lang="ru-RU" sz="2000" dirty="0" smtClean="0">
                <a:solidFill>
                  <a:schemeClr val="bg1"/>
                </a:solidFill>
              </a:rPr>
              <a:t>системы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противодействия мошенничеству;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Предотвращение </a:t>
            </a:r>
            <a:r>
              <a:rPr lang="ru-RU" sz="2000" dirty="0" smtClean="0">
                <a:solidFill>
                  <a:schemeClr val="bg1"/>
                </a:solidFill>
              </a:rPr>
              <a:t>мошенничества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при проведении </a:t>
            </a:r>
            <a:r>
              <a:rPr lang="ru-RU" sz="2000" dirty="0">
                <a:solidFill>
                  <a:schemeClr val="bg1"/>
                </a:solidFill>
              </a:rPr>
              <a:t>операций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через </a:t>
            </a:r>
            <a:r>
              <a:rPr lang="ru-RU" sz="2000" dirty="0">
                <a:solidFill>
                  <a:schemeClr val="bg1"/>
                </a:solidFill>
              </a:rPr>
              <a:t>Интернет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Снижение рисков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при </a:t>
            </a:r>
            <a:r>
              <a:rPr lang="ru-RU" sz="2000" dirty="0">
                <a:solidFill>
                  <a:schemeClr val="bg1"/>
                </a:solidFill>
              </a:rPr>
              <a:t>взаимодействии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 </a:t>
            </a:r>
            <a:r>
              <a:rPr lang="ru-RU" sz="2000" dirty="0">
                <a:solidFill>
                  <a:schemeClr val="bg1"/>
                </a:solidFill>
              </a:rPr>
              <a:t>партнерами </a:t>
            </a: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контрагентами</a:t>
            </a:r>
          </a:p>
        </p:txBody>
      </p:sp>
      <p:pic>
        <p:nvPicPr>
          <p:cNvPr id="6" name="Picture 2" descr="C:\Users\i.chugin\Downloads\stockpik\information-security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5"/>
          <a:stretch/>
        </p:blipFill>
        <p:spPr bwMode="auto">
          <a:xfrm>
            <a:off x="4427984" y="1145568"/>
            <a:ext cx="4559421" cy="31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57200" y="228866"/>
            <a:ext cx="77152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Компания «Андэк» - это…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778326" y="1057299"/>
            <a:ext cx="3402186" cy="1224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000" dirty="0">
                <a:solidFill>
                  <a:schemeClr val="bg1"/>
                </a:solidFill>
              </a:rPr>
              <a:t>с</a:t>
            </a:r>
            <a:r>
              <a:rPr lang="ru-RU" sz="4000" dirty="0" smtClean="0">
                <a:solidFill>
                  <a:schemeClr val="bg1"/>
                </a:solidFill>
              </a:rPr>
              <a:t>пециализация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 smtClean="0"/>
              <a:t>в области ИБ</a:t>
            </a:r>
            <a:endParaRPr lang="ru-RU" sz="1800" dirty="0" smtClean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148436" y="3721596"/>
            <a:ext cx="338400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конкурентная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6700" b="1" dirty="0" smtClean="0"/>
              <a:t>стоимость</a:t>
            </a:r>
            <a:endParaRPr lang="ru-RU" dirty="0" smtClean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61702" y="3073524"/>
            <a:ext cx="426628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>
                <a:solidFill>
                  <a:schemeClr val="bg1">
                    <a:lumMod val="5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5400" b="0" dirty="0" smtClean="0">
                <a:solidFill>
                  <a:schemeClr val="bg1"/>
                </a:solidFill>
              </a:rPr>
              <a:t>глубокие</a:t>
            </a:r>
            <a:r>
              <a:rPr lang="ru-RU" sz="5400" b="0" dirty="0" smtClean="0"/>
              <a:t> 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4400" dirty="0" smtClean="0">
                <a:solidFill>
                  <a:schemeClr val="tx1"/>
                </a:solidFill>
              </a:rPr>
              <a:t>компетенции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11" descr="C:\Users\i.chugin\Downloads\stockpik\ghp-pillar-icon-web-secur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7992"/>
            <a:ext cx="190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:\Users\i.chugin\Downloads\stockpik\services-web-development-services-on-light-600x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5372"/>
            <a:ext cx="331256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dek">
  <a:themeElements>
    <a:clrScheme name="Andek">
      <a:dk1>
        <a:srgbClr val="F49302"/>
      </a:dk1>
      <a:lt1>
        <a:sysClr val="window" lastClr="FFFFFF"/>
      </a:lt1>
      <a:dk2>
        <a:srgbClr val="131413"/>
      </a:dk2>
      <a:lt2>
        <a:srgbClr val="EEECE1"/>
      </a:lt2>
      <a:accent1>
        <a:srgbClr val="4F81BD"/>
      </a:accent1>
      <a:accent2>
        <a:srgbClr val="F4930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49302"/>
      </a:accent6>
      <a:hlink>
        <a:srgbClr val="F49302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Andek</Template>
  <TotalTime>401</TotalTime>
  <Words>384</Words>
  <Application>Microsoft Office PowerPoint</Application>
  <PresentationFormat>Экран (16:10)</PresentationFormat>
  <Paragraphs>49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Andek</vt:lpstr>
      <vt:lpstr>О компании</vt:lpstr>
      <vt:lpstr>О компании</vt:lpstr>
      <vt:lpstr>Почему «Андэк»?</vt:lpstr>
      <vt:lpstr>Почему «Андэк»?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компании</dc:title>
  <dc:creator>Чугин Илья</dc:creator>
  <cp:lastModifiedBy>Barysheva Ekaterina</cp:lastModifiedBy>
  <cp:revision>85</cp:revision>
  <dcterms:created xsi:type="dcterms:W3CDTF">2017-03-21T06:38:49Z</dcterms:created>
  <dcterms:modified xsi:type="dcterms:W3CDTF">2017-03-23T12:49:07Z</dcterms:modified>
</cp:coreProperties>
</file>